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18"/>
  </p:notesMasterIdLst>
  <p:handoutMasterIdLst>
    <p:handoutMasterId r:id="rId19"/>
  </p:handoutMasterIdLst>
  <p:sldIdLst>
    <p:sldId id="318" r:id="rId5"/>
    <p:sldId id="320" r:id="rId6"/>
    <p:sldId id="276" r:id="rId7"/>
    <p:sldId id="625" r:id="rId8"/>
    <p:sldId id="577" r:id="rId9"/>
    <p:sldId id="465" r:id="rId10"/>
    <p:sldId id="579" r:id="rId11"/>
    <p:sldId id="611" r:id="rId12"/>
    <p:sldId id="624" r:id="rId13"/>
    <p:sldId id="323" r:id="rId14"/>
    <p:sldId id="487" r:id="rId15"/>
    <p:sldId id="580" r:id="rId16"/>
    <p:sldId id="299" r:id="rId1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9" autoAdjust="0"/>
    <p:restoredTop sz="96341" autoAdjust="0"/>
  </p:normalViewPr>
  <p:slideViewPr>
    <p:cSldViewPr snapToGrid="0" showGuides="1">
      <p:cViewPr varScale="1">
        <p:scale>
          <a:sx n="124" d="100"/>
          <a:sy n="124" d="100"/>
        </p:scale>
        <p:origin x="344" y="168"/>
      </p:cViewPr>
      <p:guideLst>
        <p:guide orient="horz" pos="888"/>
        <p:guide pos="383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10/23/20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10/23/20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6</a:t>
            </a:fld>
            <a:endParaRPr lang="en-US"/>
          </a:p>
        </p:txBody>
      </p:sp>
    </p:spTree>
    <p:extLst>
      <p:ext uri="{BB962C8B-B14F-4D97-AF65-F5344CB8AC3E}">
        <p14:creationId xmlns:p14="http://schemas.microsoft.com/office/powerpoint/2010/main" val="378677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testing of edge cases.  This might be important!</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95383891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spTree>
    <p:extLst>
      <p:ext uri="{BB962C8B-B14F-4D97-AF65-F5344CB8AC3E}">
        <p14:creationId xmlns:p14="http://schemas.microsoft.com/office/powerpoint/2010/main" val="4175080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losing slide">
    <p:spTree>
      <p:nvGrpSpPr>
        <p:cNvPr id="1" name=""/>
        <p:cNvGrpSpPr/>
        <p:nvPr/>
      </p:nvGrpSpPr>
      <p:grpSpPr>
        <a:xfrm>
          <a:off x="0" y="0"/>
          <a:ext cx="0" cy="0"/>
          <a:chOff x="0" y="0"/>
          <a:chExt cx="0" cy="0"/>
        </a:xfrm>
      </p:grpSpPr>
      <p:pic>
        <p:nvPicPr>
          <p:cNvPr id="7"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 xmlns:a14="http://schemas.microsoft.com/office/drawing/2010/main">
                <a:solidFill>
                  <a:srgbClr val="FFFFFF"/>
                </a:solidFill>
              </a14:hiddenFill>
            </a:ext>
          </a:extLst>
        </p:spPr>
      </p:pic>
      <p:sp>
        <p:nvSpPr>
          <p:cNvPr id="38" name="TextBox 37"/>
          <p:cNvSpPr txBox="1"/>
          <p:nvPr userDrawn="1"/>
        </p:nvSpPr>
        <p:spPr>
          <a:xfrm>
            <a:off x="626370" y="6247222"/>
            <a:ext cx="1387624" cy="369332"/>
          </a:xfrm>
          <a:prstGeom prst="rect">
            <a:avLst/>
          </a:prstGeom>
          <a:noFill/>
        </p:spPr>
        <p:txBody>
          <a:bodyPr wrap="none" lIns="0" rtlCol="0">
            <a:spAutoFit/>
          </a:bodyPr>
          <a:lstStyle/>
          <a:p>
            <a:r>
              <a:rPr lang="en-US" dirty="0">
                <a:solidFill>
                  <a:schemeClr val="tx1">
                    <a:lumMod val="50000"/>
                  </a:schemeClr>
                </a:solidFill>
              </a:rPr>
              <a:t>www.anl.gov</a:t>
            </a:r>
          </a:p>
        </p:txBody>
      </p:sp>
      <p:pic>
        <p:nvPicPr>
          <p:cNvPr id="8" name="Picture 7"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9" name="Text Placeholder 2"/>
          <p:cNvSpPr>
            <a:spLocks noGrp="1"/>
          </p:cNvSpPr>
          <p:nvPr>
            <p:ph type="body" sz="quarter" idx="10" hasCustomPrompt="1"/>
          </p:nvPr>
        </p:nvSpPr>
        <p:spPr>
          <a:xfrm>
            <a:off x="1"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closing statement</a:t>
            </a:r>
          </a:p>
        </p:txBody>
      </p:sp>
      <p:sp>
        <p:nvSpPr>
          <p:cNvPr id="6" name="TextBox 5"/>
          <p:cNvSpPr txBox="1"/>
          <p:nvPr userDrawn="1"/>
        </p:nvSpPr>
        <p:spPr>
          <a:xfrm>
            <a:off x="-1320994" y="-1815882"/>
            <a:ext cx="5041353" cy="1600438"/>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closing statement (optional): </a:t>
            </a:r>
          </a:p>
          <a:p>
            <a:endParaRPr lang="en-US" sz="1400" b="1" baseline="0" dirty="0">
              <a:solidFill>
                <a:schemeClr val="bg1"/>
              </a:solidFill>
            </a:endParaRPr>
          </a:p>
          <a:p>
            <a:pPr lvl="0"/>
            <a:r>
              <a:rPr lang="en-US" sz="1400" b="1" dirty="0">
                <a:solidFill>
                  <a:schemeClr val="bg1"/>
                </a:solidFill>
              </a:rPr>
              <a:t>WE START WITH YES.</a:t>
            </a:r>
          </a:p>
          <a:p>
            <a:pPr lvl="0">
              <a:spcAft>
                <a:spcPts val="1200"/>
              </a:spcAft>
            </a:pPr>
            <a:r>
              <a:rPr lang="en-US" sz="1400" b="1" dirty="0">
                <a:solidFill>
                  <a:schemeClr val="bg1"/>
                </a:solidFill>
              </a:rPr>
              <a:t>AND END WITH THANK YOU.</a:t>
            </a:r>
          </a:p>
          <a:p>
            <a:pPr lvl="0"/>
            <a:r>
              <a:rPr lang="en-US" sz="1400" b="1" dirty="0">
                <a:solidFill>
                  <a:schemeClr val="bg1"/>
                </a:solidFill>
              </a:rPr>
              <a:t>DO YOU HAVE ANY BIG QUESTIONS?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957595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06447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6" r:id="rId10"/>
    <p:sldLayoutId id="2147483957" r:id="rId11"/>
    <p:sldLayoutId id="2147483959" r:id="rId12"/>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hyperlink" Target="https://ideas-productivity.org/resources/howto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doi.org/10.6084/m9.figshare.1271983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Software Testing</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sz="2000" u="sng" dirty="0"/>
              <a:t>Rinku Gupta</a:t>
            </a:r>
            <a:br>
              <a:rPr lang="en-US" sz="2000" dirty="0"/>
            </a:br>
            <a:r>
              <a:rPr lang="en-US" sz="2000" dirty="0"/>
              <a:t>Argonne National Laboratory</a:t>
            </a:r>
          </a:p>
          <a:p>
            <a:pPr>
              <a:spcBef>
                <a:spcPts val="2400"/>
              </a:spcBef>
            </a:pPr>
            <a:r>
              <a:rPr lang="en-US" sz="2000" b="1" dirty="0"/>
              <a:t>Better Scientific Software Tutorial, SC20, November 2020</a:t>
            </a:r>
            <a:br>
              <a:rPr lang="en-US" sz="2000" dirty="0"/>
            </a:br>
            <a:endParaRPr lang="en-US" sz="2000" dirty="0"/>
          </a:p>
          <a:p>
            <a:pPr>
              <a:spcBef>
                <a:spcPts val="2400"/>
              </a:spcBef>
            </a:pPr>
            <a:br>
              <a:rPr lang="en-US" sz="2000" dirty="0"/>
            </a:br>
            <a:endParaRPr lang="en-US" sz="2000"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3" name="Picture 2">
            <a:extLst>
              <a:ext uri="{FF2B5EF4-FFF2-40B4-BE49-F238E27FC236}">
                <a16:creationId xmlns:a16="http://schemas.microsoft.com/office/drawing/2014/main" id="{07E0F5D5-EB80-46D1-B8E1-4DCB8E956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136510035"/>
      </p:ext>
    </p:extLst>
  </p:cSld>
  <p:clrMapOvr>
    <a:masterClrMapping/>
  </p:clrMapOvr>
  <mc:AlternateContent xmlns:mc="http://schemas.openxmlformats.org/markup-compatibility/2006" xmlns:p14="http://schemas.microsoft.com/office/powerpoint/2010/main">
    <mc:Choice Requires="p14">
      <p:transition spd="slow" p14:dur="2000" advTm="16243"/>
    </mc:Choice>
    <mc:Fallback xmlns="">
      <p:transition spd="slow" advTm="1624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4058091" y="1085256"/>
            <a:ext cx="2272418"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dirty="0"/>
              <a:t>Overall Analysis</a:t>
            </a:r>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425265"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dirty="0"/>
              <a:t>Detailed Analysis</a:t>
            </a:r>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mc:AlternateContent xmlns:mc="http://schemas.openxmlformats.org/markup-compatibility/2006" xmlns:p14="http://schemas.microsoft.com/office/powerpoint/2010/main">
    <mc:Choice Requires="p14">
      <p:transition spd="slow" p14:dur="2000" advTm="21487"/>
    </mc:Choice>
    <mc:Fallback xmlns="">
      <p:transition spd="slow" advTm="2148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 ?</a:t>
            </a:r>
          </a:p>
        </p:txBody>
      </p:sp>
      <p:sp>
        <p:nvSpPr>
          <p:cNvPr id="21" name="Content Placeholder 4"/>
          <p:cNvSpPr>
            <a:spLocks noGrp="1"/>
          </p:cNvSpPr>
          <p:nvPr>
            <p:ph sz="quarter" idx="1"/>
          </p:nvPr>
        </p:nvSpPr>
        <p:spPr>
          <a:xfrm>
            <a:off x="880642" y="1012372"/>
            <a:ext cx="8151277" cy="4494629"/>
          </a:xfrm>
        </p:spPr>
        <p:txBody>
          <a:bodyPr>
            <a:normAutofit fontScale="85000" lnSpcReduction="20000"/>
          </a:bodyPr>
          <a:lstStyle/>
          <a:p>
            <a:r>
              <a:rPr lang="en-US" dirty="0"/>
              <a:t>Two purposes</a:t>
            </a:r>
          </a:p>
          <a:p>
            <a:pPr lvl="1"/>
            <a:r>
              <a:rPr lang="en-US" dirty="0"/>
              <a:t>Regression testing </a:t>
            </a:r>
          </a:p>
          <a:p>
            <a:pPr lvl="2"/>
            <a:r>
              <a:rPr lang="en-US" dirty="0"/>
              <a:t>May be long running</a:t>
            </a:r>
          </a:p>
          <a:p>
            <a:pPr lvl="2"/>
            <a:r>
              <a:rPr lang="en-US" dirty="0"/>
              <a:t>Provide comprehensive coverage</a:t>
            </a:r>
          </a:p>
          <a:p>
            <a:pPr lvl="1"/>
            <a:r>
              <a:rPr lang="en-US" dirty="0"/>
              <a:t>Continuous integration</a:t>
            </a:r>
          </a:p>
          <a:p>
            <a:pPr lvl="2"/>
            <a:r>
              <a:rPr lang="en-US" dirty="0"/>
              <a:t>Quick diagnosis of error</a:t>
            </a:r>
          </a:p>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2"/>
              </a:rPr>
              <a:t>https://ideas-productivity.org/resources/howtos/</a:t>
            </a:r>
            <a:endParaRPr lang="en-US" dirty="0"/>
          </a:p>
        </p:txBody>
      </p:sp>
    </p:spTree>
    <p:extLst>
      <p:ext uri="{BB962C8B-B14F-4D97-AF65-F5344CB8AC3E}">
        <p14:creationId xmlns:p14="http://schemas.microsoft.com/office/powerpoint/2010/main" val="441676309"/>
      </p:ext>
    </p:extLst>
  </p:cSld>
  <p:clrMapOvr>
    <a:masterClrMapping/>
  </p:clrMapOvr>
  <mc:AlternateContent xmlns:mc="http://schemas.openxmlformats.org/markup-compatibility/2006" xmlns:p14="http://schemas.microsoft.com/office/powerpoint/2010/main">
    <mc:Choice Requires="p14">
      <p:transition spd="slow" p14:dur="2000" advTm="138898"/>
    </mc:Choice>
    <mc:Fallback xmlns="">
      <p:transition spd="slow" advTm="13889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Development For a New Code</a:t>
            </a:r>
          </a:p>
        </p:txBody>
      </p:sp>
      <p:sp>
        <p:nvSpPr>
          <p:cNvPr id="3" name="Content Placeholder 2"/>
          <p:cNvSpPr>
            <a:spLocks noGrp="1"/>
          </p:cNvSpPr>
          <p:nvPr>
            <p:ph sz="quarter" idx="1"/>
          </p:nvPr>
        </p:nvSpPr>
        <p:spPr>
          <a:xfrm>
            <a:off x="574482" y="1078043"/>
            <a:ext cx="8985154" cy="4269812"/>
          </a:xfrm>
        </p:spPr>
        <p:txBody>
          <a:bodyPr>
            <a:normAutofit/>
          </a:bodyPr>
          <a:lstStyle/>
          <a:p>
            <a:r>
              <a:rPr lang="en-US" dirty="0"/>
              <a:t>Development of tests and diagnostics goes hand-in-hand with code development</a:t>
            </a:r>
          </a:p>
          <a:p>
            <a:pPr lvl="1"/>
            <a:endParaRPr lang="en-US" dirty="0"/>
          </a:p>
          <a:p>
            <a:pPr lvl="1"/>
            <a:r>
              <a:rPr lang="en-US" dirty="0"/>
              <a:t>Non-trivial to devise good tests, but extremely important</a:t>
            </a:r>
          </a:p>
          <a:p>
            <a:pPr lvl="1"/>
            <a:r>
              <a:rPr lang="en-US" dirty="0"/>
              <a:t>Compare against simpler analytical or semi-analytical solutions</a:t>
            </a:r>
          </a:p>
          <a:p>
            <a:pPr lvl="1"/>
            <a:r>
              <a:rPr lang="en-US" dirty="0"/>
              <a:t>Build granularity into testing</a:t>
            </a:r>
          </a:p>
          <a:p>
            <a:pPr lvl="1"/>
            <a:r>
              <a:rPr lang="en-US" dirty="0"/>
              <a:t>Use scaffolding ideas to build confidence </a:t>
            </a:r>
          </a:p>
          <a:p>
            <a:pPr lvl="1"/>
            <a:r>
              <a:rPr lang="en-US" dirty="0"/>
              <a:t>Always inject errors to verify that the test is working</a:t>
            </a:r>
          </a:p>
          <a:p>
            <a:pPr lvl="1"/>
            <a:endParaRPr lang="en-US" dirty="0"/>
          </a:p>
          <a:p>
            <a:pPr marL="684212" lvl="2"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8999F227-0388-E544-8356-196159214010}"/>
              </a:ext>
            </a:extLst>
          </p:cNvPr>
          <p:cNvSpPr/>
          <p:nvPr/>
        </p:nvSpPr>
        <p:spPr>
          <a:xfrm>
            <a:off x="934278" y="4393096"/>
            <a:ext cx="6539948" cy="954759"/>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Detailed example in the next presentation</a:t>
            </a:r>
          </a:p>
        </p:txBody>
      </p:sp>
    </p:spTree>
    <p:extLst>
      <p:ext uri="{BB962C8B-B14F-4D97-AF65-F5344CB8AC3E}">
        <p14:creationId xmlns:p14="http://schemas.microsoft.com/office/powerpoint/2010/main" val="3446077621"/>
      </p:ext>
    </p:extLst>
  </p:cSld>
  <p:clrMapOvr>
    <a:masterClrMapping/>
  </p:clrMapOvr>
  <mc:AlternateContent xmlns:mc="http://schemas.openxmlformats.org/markup-compatibility/2006" xmlns:p14="http://schemas.microsoft.com/office/powerpoint/2010/main">
    <mc:Choice Requires="p14">
      <p:transition spd="slow" p14:dur="2000" advTm="77038"/>
    </mc:Choice>
    <mc:Fallback xmlns="">
      <p:transition spd="slow" advTm="7703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518160" y="5638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 Development For a Legacy Code</a:t>
            </a:r>
            <a:endParaRPr lang="en-US" dirty="0"/>
          </a:p>
        </p:txBody>
      </p:sp>
    </p:spTree>
    <p:custDataLst>
      <p:tags r:id="rId1"/>
    </p:custDataLst>
    <p:extLst>
      <p:ext uri="{BB962C8B-B14F-4D97-AF65-F5344CB8AC3E}">
        <p14:creationId xmlns:p14="http://schemas.microsoft.com/office/powerpoint/2010/main" val="1433666175"/>
      </p:ext>
    </p:extLst>
  </p:cSld>
  <p:clrMapOvr>
    <a:masterClrMapping/>
  </p:clrMapOvr>
  <mc:AlternateContent xmlns:mc="http://schemas.openxmlformats.org/markup-compatibility/2006" xmlns:p14="http://schemas.microsoft.com/office/powerpoint/2010/main">
    <mc:Choice Requires="p14">
      <p:transition spd="slow" p14:dur="2000" advTm="161795"/>
    </mc:Choice>
    <mc:Fallback xmlns="">
      <p:transition spd="slow" advTm="1617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buNone/>
            </a:pPr>
            <a:r>
              <a:rPr lang="en-US" sz="2000" b="1" dirty="0"/>
              <a:t>Acknowledgements</a:t>
            </a:r>
          </a:p>
          <a:p>
            <a:pPr>
              <a:spcBef>
                <a:spcPts val="400"/>
              </a:spcBef>
            </a:pPr>
            <a:r>
              <a:rPr lang="en-US" sz="1600" dirty="0"/>
              <a:t>Additional contributors include: </a:t>
            </a:r>
            <a:r>
              <a:rPr lang="en-US" sz="1600" dirty="0" err="1"/>
              <a:t>Anshu</a:t>
            </a:r>
            <a:r>
              <a:rPr lang="en-US" sz="1600" dirty="0"/>
              <a:t> Dubey, Patricia Grubel, Rinku Gupta, Mike </a:t>
            </a:r>
            <a:r>
              <a:rPr lang="en-US" sz="1600" dirty="0" err="1"/>
              <a:t>Heroux</a:t>
            </a:r>
            <a:r>
              <a:rPr lang="en-US" sz="1600" dirty="0"/>
              <a:t>, Alicia </a:t>
            </a:r>
            <a:r>
              <a:rPr lang="en-US" sz="1600" dirty="0" err="1"/>
              <a:t>Klinvex</a:t>
            </a:r>
            <a:r>
              <a:rPr lang="en-US" sz="1600" dirty="0"/>
              <a:t>, Jared O’Neal, David Rogers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mc:AlternateContent xmlns:mc="http://schemas.openxmlformats.org/markup-compatibility/2006" xmlns:p14="http://schemas.microsoft.com/office/powerpoint/2010/main">
    <mc:Choice Requires="p14">
      <p:transition spd="slow" p14:dur="2000" advTm="3630"/>
    </mc:Choice>
    <mc:Fallback xmlns="">
      <p:transition spd="slow" advTm="363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a:t>
            </a:r>
          </a:p>
        </p:txBody>
      </p:sp>
      <p:sp>
        <p:nvSpPr>
          <p:cNvPr id="3" name="Content Placeholder 2"/>
          <p:cNvSpPr>
            <a:spLocks noGrp="1"/>
          </p:cNvSpPr>
          <p:nvPr>
            <p:ph idx="1"/>
          </p:nvPr>
        </p:nvSpPr>
        <p:spPr>
          <a:xfrm>
            <a:off x="368425" y="1061499"/>
            <a:ext cx="11270298" cy="2586162"/>
          </a:xfrm>
        </p:spPr>
        <p:txBody>
          <a:bodyPr/>
          <a:lstStyle/>
          <a:p>
            <a:r>
              <a:rPr lang="en-US" dirty="0"/>
              <a:t>Code verification uses tests </a:t>
            </a:r>
          </a:p>
          <a:p>
            <a:pPr lvl="1"/>
            <a:r>
              <a:rPr lang="en-US" dirty="0"/>
              <a:t>It is much more than a collection of tests</a:t>
            </a:r>
          </a:p>
          <a:p>
            <a:r>
              <a:rPr lang="en-US" dirty="0"/>
              <a:t>It is the holistic process through which you ensure that </a:t>
            </a:r>
          </a:p>
          <a:p>
            <a:pPr lvl="1"/>
            <a:r>
              <a:rPr lang="en-US" dirty="0"/>
              <a:t>Your implementation shows expected behavior,</a:t>
            </a:r>
          </a:p>
          <a:p>
            <a:pPr lvl="1"/>
            <a:r>
              <a:rPr lang="en-US" dirty="0"/>
              <a:t>Your implementation is consistent with your model,</a:t>
            </a:r>
          </a:p>
          <a:p>
            <a:pPr lvl="1"/>
            <a:r>
              <a:rPr lang="en-US" dirty="0"/>
              <a:t>Science you are trying to do with the code can be done.</a:t>
            </a:r>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EC2DB939-C639-8E4D-938F-DF12FCDD4D2F}"/>
              </a:ext>
            </a:extLst>
          </p:cNvPr>
          <p:cNvSpPr/>
          <p:nvPr/>
        </p:nvSpPr>
        <p:spPr>
          <a:xfrm>
            <a:off x="834888" y="3558209"/>
            <a:ext cx="8895522" cy="2445026"/>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90000"/>
              </a:lnSpc>
            </a:pPr>
            <a:r>
              <a:rPr lang="en-US" sz="2000" b="1" dirty="0">
                <a:solidFill>
                  <a:schemeClr val="bg1"/>
                </a:solidFill>
              </a:rPr>
              <a:t>How do verification and validation differ?</a:t>
            </a:r>
          </a:p>
          <a:p>
            <a:pPr marL="342900" indent="-342900">
              <a:lnSpc>
                <a:spcPct val="90000"/>
              </a:lnSpc>
              <a:buFont typeface="Arial" panose="020B0604020202020204" pitchFamily="34" charset="0"/>
              <a:buChar char="•"/>
            </a:pPr>
            <a:r>
              <a:rPr lang="en-US" sz="2000" dirty="0">
                <a:solidFill>
                  <a:schemeClr val="bg1"/>
                </a:solidFill>
              </a:rPr>
              <a:t>Verification confirms that you have implemented what you meant to</a:t>
            </a:r>
          </a:p>
          <a:p>
            <a:pPr marL="800100" lvl="1" indent="-342900">
              <a:lnSpc>
                <a:spcPct val="90000"/>
              </a:lnSpc>
              <a:buFont typeface="Arial" panose="020B0604020202020204" pitchFamily="34" charset="0"/>
              <a:buChar char="•"/>
            </a:pPr>
            <a:r>
              <a:rPr lang="en-US" sz="2000" dirty="0">
                <a:solidFill>
                  <a:schemeClr val="bg1"/>
                </a:solidFill>
              </a:rPr>
              <a:t>Your method does what you wanted it to do</a:t>
            </a:r>
          </a:p>
          <a:p>
            <a:pPr marL="342900" indent="-342900">
              <a:lnSpc>
                <a:spcPct val="90000"/>
              </a:lnSpc>
              <a:buFont typeface="Arial" panose="020B0604020202020204" pitchFamily="34" charset="0"/>
              <a:buChar char="•"/>
            </a:pPr>
            <a:r>
              <a:rPr lang="en-US" sz="2000" dirty="0">
                <a:solidFill>
                  <a:schemeClr val="bg1"/>
                </a:solidFill>
              </a:rPr>
              <a:t>Validation tells you were right in implementing what you meant to</a:t>
            </a:r>
          </a:p>
          <a:p>
            <a:pPr marL="800100" lvl="1" indent="-342900">
              <a:lnSpc>
                <a:spcPct val="90000"/>
              </a:lnSpc>
              <a:buFont typeface="Arial" panose="020B0604020202020204" pitchFamily="34" charset="0"/>
              <a:buChar char="•"/>
            </a:pPr>
            <a:r>
              <a:rPr lang="en-US" sz="2000" dirty="0">
                <a:solidFill>
                  <a:schemeClr val="bg1"/>
                </a:solidFill>
              </a:rPr>
              <a:t>What you wanted your method to do is valid</a:t>
            </a:r>
          </a:p>
          <a:p>
            <a:pPr marL="800100" lvl="1" indent="-342900">
              <a:lnSpc>
                <a:spcPct val="90000"/>
              </a:lnSpc>
              <a:buFont typeface="Arial" panose="020B0604020202020204" pitchFamily="34" charset="0"/>
              <a:buChar char="•"/>
            </a:pPr>
            <a:r>
              <a:rPr lang="en-US" sz="2000" dirty="0">
                <a:solidFill>
                  <a:schemeClr val="bg1"/>
                </a:solidFill>
              </a:rPr>
              <a:t>Your model correctly captures the phenomenon you are trying to understand</a:t>
            </a:r>
          </a:p>
          <a:p>
            <a:pPr marL="800100" lvl="1"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3162092533"/>
      </p:ext>
    </p:extLst>
  </p:cSld>
  <p:clrMapOvr>
    <a:masterClrMapping/>
  </p:clrMapOvr>
  <mc:AlternateContent xmlns:mc="http://schemas.openxmlformats.org/markup-compatibility/2006" xmlns:p14="http://schemas.microsoft.com/office/powerpoint/2010/main">
    <mc:Choice Requires="p14">
      <p:transition spd="slow" p14:dur="2000" advTm="113268"/>
    </mc:Choice>
    <mc:Fallback xmlns="">
      <p:transition spd="slow" advTm="11326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and types of verification</a:t>
            </a:r>
          </a:p>
        </p:txBody>
      </p:sp>
      <p:sp>
        <p:nvSpPr>
          <p:cNvPr id="3" name="Content Placeholder 2"/>
          <p:cNvSpPr>
            <a:spLocks noGrp="1"/>
          </p:cNvSpPr>
          <p:nvPr>
            <p:ph idx="1"/>
          </p:nvPr>
        </p:nvSpPr>
        <p:spPr>
          <a:xfrm>
            <a:off x="368424" y="1464228"/>
            <a:ext cx="11369809" cy="4047778"/>
          </a:xfrm>
        </p:spPr>
        <p:txBody>
          <a:bodyPr>
            <a:normAutofit/>
          </a:bodyPr>
          <a:lstStyle/>
          <a:p>
            <a:r>
              <a:rPr lang="en-US" dirty="0"/>
              <a:t>During initial code development</a:t>
            </a:r>
          </a:p>
          <a:p>
            <a:pPr lvl="1"/>
            <a:r>
              <a:rPr lang="en-US" dirty="0"/>
              <a:t>Accuracy and stability </a:t>
            </a:r>
          </a:p>
          <a:p>
            <a:pPr lvl="1"/>
            <a:r>
              <a:rPr lang="en-US" dirty="0"/>
              <a:t>Matching the algorithm to the model</a:t>
            </a:r>
          </a:p>
          <a:p>
            <a:pPr lvl="1"/>
            <a:r>
              <a:rPr lang="en-US" dirty="0"/>
              <a:t>Interoperability of algorithms</a:t>
            </a:r>
          </a:p>
          <a:p>
            <a:r>
              <a:rPr lang="en-US" dirty="0"/>
              <a:t>In later stages</a:t>
            </a:r>
          </a:p>
          <a:p>
            <a:pPr lvl="1"/>
            <a:r>
              <a:rPr lang="en-US" dirty="0"/>
              <a:t>While adding new major capabilities or modifying existing capabilities </a:t>
            </a:r>
          </a:p>
          <a:p>
            <a:pPr lvl="1"/>
            <a:r>
              <a:rPr lang="en-US" dirty="0"/>
              <a:t>Ongoing maintenance </a:t>
            </a:r>
          </a:p>
          <a:p>
            <a:pPr lvl="1"/>
            <a:r>
              <a:rPr lang="en-US" dirty="0"/>
              <a:t>Preparing for production</a:t>
            </a:r>
          </a:p>
          <a:p>
            <a:endParaRPr lang="en-US" dirty="0"/>
          </a:p>
        </p:txBody>
      </p:sp>
    </p:spTree>
    <p:extLst>
      <p:ext uri="{BB962C8B-B14F-4D97-AF65-F5344CB8AC3E}">
        <p14:creationId xmlns:p14="http://schemas.microsoft.com/office/powerpoint/2010/main" val="3765151994"/>
      </p:ext>
    </p:extLst>
  </p:cSld>
  <p:clrMapOvr>
    <a:masterClrMapping/>
  </p:clrMapOvr>
  <mc:AlternateContent xmlns:mc="http://schemas.openxmlformats.org/markup-compatibility/2006" xmlns:p14="http://schemas.microsoft.com/office/powerpoint/2010/main">
    <mc:Choice Requires="p14">
      <p:transition spd="slow" p14:dur="2000" advTm="119798"/>
    </mc:Choice>
    <mc:Fallback xmlns="">
      <p:transition spd="slow" advTm="11979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C86-4226-4E4F-AC9C-1BD150357409}"/>
              </a:ext>
            </a:extLst>
          </p:cNvPr>
          <p:cNvSpPr>
            <a:spLocks noGrp="1"/>
          </p:cNvSpPr>
          <p:nvPr>
            <p:ph type="title"/>
          </p:nvPr>
        </p:nvSpPr>
        <p:spPr>
          <a:xfrm>
            <a:off x="365760" y="421419"/>
            <a:ext cx="11372473" cy="914400"/>
          </a:xfrm>
        </p:spPr>
        <p:txBody>
          <a:bodyPr/>
          <a:lstStyle/>
          <a:p>
            <a:r>
              <a:rPr lang="en-US" dirty="0"/>
              <a:t>Components of Verification</a:t>
            </a:r>
          </a:p>
        </p:txBody>
      </p:sp>
      <p:sp>
        <p:nvSpPr>
          <p:cNvPr id="3" name="Content Placeholder 2">
            <a:extLst>
              <a:ext uri="{FF2B5EF4-FFF2-40B4-BE49-F238E27FC236}">
                <a16:creationId xmlns:a16="http://schemas.microsoft.com/office/drawing/2014/main" id="{DAD56F5A-89FB-5647-B6BB-58E2E45748AC}"/>
              </a:ext>
            </a:extLst>
          </p:cNvPr>
          <p:cNvSpPr>
            <a:spLocks noGrp="1"/>
          </p:cNvSpPr>
          <p:nvPr>
            <p:ph idx="1"/>
          </p:nvPr>
        </p:nvSpPr>
        <p:spPr>
          <a:xfrm>
            <a:off x="365760" y="1192106"/>
            <a:ext cx="11372473" cy="4802294"/>
          </a:xfrm>
        </p:spPr>
        <p:txBody>
          <a:bodyPr/>
          <a:lstStyle/>
          <a:p>
            <a:r>
              <a:rPr lang="en-US" dirty="0"/>
              <a:t>Testing at various granularity</a:t>
            </a:r>
          </a:p>
          <a:p>
            <a:pPr lvl="1"/>
            <a:r>
              <a:rPr lang="en-US" dirty="0"/>
              <a:t>Individual components</a:t>
            </a:r>
          </a:p>
          <a:p>
            <a:pPr lvl="1"/>
            <a:r>
              <a:rPr lang="en-US" dirty="0"/>
              <a:t>Interoperability of components</a:t>
            </a:r>
          </a:p>
          <a:p>
            <a:pPr lvl="1"/>
            <a:r>
              <a:rPr lang="en-US" dirty="0"/>
              <a:t>Convergence, stability and accuracy</a:t>
            </a:r>
          </a:p>
          <a:p>
            <a:r>
              <a:rPr lang="en-US" dirty="0"/>
              <a:t>Validation of individual components</a:t>
            </a:r>
          </a:p>
          <a:p>
            <a:pPr lvl="1"/>
            <a:r>
              <a:rPr lang="en-US" dirty="0"/>
              <a:t>Building diagnostics (e.g. ensure conservation of physical quantities)</a:t>
            </a:r>
          </a:p>
          <a:p>
            <a:r>
              <a:rPr lang="en-US" dirty="0"/>
              <a:t>Testing practices</a:t>
            </a:r>
          </a:p>
          <a:p>
            <a:pPr lvl="1"/>
            <a:r>
              <a:rPr lang="en-US" dirty="0"/>
              <a:t>Error bars</a:t>
            </a:r>
          </a:p>
          <a:p>
            <a:pPr lvl="2"/>
            <a:r>
              <a:rPr lang="en-US" dirty="0"/>
              <a:t>Necessary for differentiating between drift and round-off</a:t>
            </a:r>
          </a:p>
          <a:p>
            <a:r>
              <a:rPr lang="en-US" dirty="0"/>
              <a:t>Ensuring code and interoperability coverage</a:t>
            </a:r>
          </a:p>
          <a:p>
            <a:endParaRPr lang="en-US" dirty="0"/>
          </a:p>
          <a:p>
            <a:endParaRPr lang="en-US" dirty="0"/>
          </a:p>
        </p:txBody>
      </p:sp>
    </p:spTree>
    <p:extLst>
      <p:ext uri="{BB962C8B-B14F-4D97-AF65-F5344CB8AC3E}">
        <p14:creationId xmlns:p14="http://schemas.microsoft.com/office/powerpoint/2010/main" val="2370241523"/>
      </p:ext>
    </p:extLst>
  </p:cSld>
  <p:clrMapOvr>
    <a:masterClrMapping/>
  </p:clrMapOvr>
  <mc:AlternateContent xmlns:mc="http://schemas.openxmlformats.org/markup-compatibility/2006" xmlns:p14="http://schemas.microsoft.com/office/powerpoint/2010/main">
    <mc:Choice Requires="p14">
      <p:transition spd="slow" p14:dur="2000" advTm="129509"/>
    </mc:Choice>
    <mc:Fallback xmlns="">
      <p:transition spd="slow" advTm="12950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148089"/>
          </a:xfrm>
        </p:spPr>
        <p:txBody>
          <a:bodyPr>
            <a:normAutofit lnSpcReduction="10000"/>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r>
              <a:rPr lang="en-US" dirty="0"/>
              <a:t>Evaluate project needs </a:t>
            </a:r>
          </a:p>
          <a:p>
            <a:pPr lvl="1"/>
            <a:r>
              <a:rPr lang="en-US" dirty="0"/>
              <a:t>Objectives: expected use of the code</a:t>
            </a:r>
          </a:p>
          <a:p>
            <a:pPr lvl="1"/>
            <a:r>
              <a:rPr lang="en-US" dirty="0"/>
              <a:t>Team: size and degree of heterogeneity</a:t>
            </a:r>
          </a:p>
          <a:p>
            <a:pPr lvl="1"/>
            <a:r>
              <a:rPr lang="en-US" dirty="0"/>
              <a:t>Lifecycle stage: new or production or refactoring</a:t>
            </a:r>
          </a:p>
          <a:p>
            <a:pPr lvl="1"/>
            <a:r>
              <a:rPr lang="en-US" dirty="0"/>
              <a:t>Lifetime: one off or ongoing production</a:t>
            </a:r>
          </a:p>
          <a:p>
            <a:pPr lvl="1"/>
            <a:r>
              <a:rPr lang="en-US" dirty="0"/>
              <a:t>Complexity: modules and their interactions</a:t>
            </a:r>
          </a:p>
          <a:p>
            <a:pPr lvl="1"/>
            <a:endParaRPr lang="en-US" dirty="0"/>
          </a:p>
        </p:txBody>
      </p:sp>
      <p:sp>
        <p:nvSpPr>
          <p:cNvPr id="3" name="Rectangle 2">
            <a:extLst>
              <a:ext uri="{FF2B5EF4-FFF2-40B4-BE49-F238E27FC236}">
                <a16:creationId xmlns:a16="http://schemas.microsoft.com/office/drawing/2014/main" id="{B8FB2A1D-579E-3947-8F31-44500C7BCEEE}"/>
              </a:ext>
            </a:extLst>
          </p:cNvPr>
          <p:cNvSpPr/>
          <p:nvPr/>
        </p:nvSpPr>
        <p:spPr>
          <a:xfrm>
            <a:off x="5893904" y="2087217"/>
            <a:ext cx="2544418" cy="1083365"/>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Balance is critical</a:t>
            </a:r>
          </a:p>
        </p:txBody>
      </p:sp>
    </p:spTree>
    <p:extLst>
      <p:ext uri="{BB962C8B-B14F-4D97-AF65-F5344CB8AC3E}">
        <p14:creationId xmlns:p14="http://schemas.microsoft.com/office/powerpoint/2010/main" val="3445731576"/>
      </p:ext>
    </p:extLst>
  </p:cSld>
  <p:clrMapOvr>
    <a:masterClrMapping/>
  </p:clrMapOvr>
  <mc:AlternateContent xmlns:mc="http://schemas.openxmlformats.org/markup-compatibility/2006" xmlns:p14="http://schemas.microsoft.com/office/powerpoint/2010/main">
    <mc:Choice Requires="p14">
      <p:transition spd="slow" p14:dur="2000" advTm="120709"/>
    </mc:Choice>
    <mc:Fallback xmlns="">
      <p:transition spd="slow" advTm="12070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Testing Practices</a:t>
            </a:r>
            <a:br>
              <a:rPr lang="en-US" dirty="0"/>
            </a:br>
            <a:endParaRPr lang="en-US" dirty="0"/>
          </a:p>
        </p:txBody>
      </p:sp>
      <p:sp>
        <p:nvSpPr>
          <p:cNvPr id="5" name="Content Placeholder 4"/>
          <p:cNvSpPr>
            <a:spLocks noGrp="1"/>
          </p:cNvSpPr>
          <p:nvPr>
            <p:ph sz="quarter" idx="1"/>
          </p:nvPr>
        </p:nvSpPr>
        <p:spPr>
          <a:xfrm>
            <a:off x="368424" y="1177290"/>
            <a:ext cx="11369809" cy="4047778"/>
          </a:xfrm>
        </p:spPr>
        <p:txBody>
          <a:bodyPr/>
          <a:lstStyle/>
          <a:p>
            <a:r>
              <a:rPr lang="en-US" dirty="0"/>
              <a:t>Verify Code coverage</a:t>
            </a:r>
          </a:p>
          <a:p>
            <a:r>
              <a:rPr lang="en-US" dirty="0"/>
              <a:t>Must have consistent policy on dealing with failed tests</a:t>
            </a:r>
          </a:p>
          <a:p>
            <a:pPr lvl="1"/>
            <a:r>
              <a:rPr lang="en-US" dirty="0"/>
              <a:t>Issue tracking</a:t>
            </a:r>
          </a:p>
          <a:p>
            <a:pPr lvl="2"/>
            <a:r>
              <a:rPr lang="en-US" dirty="0"/>
              <a:t>How quickly does it need to be fixed?</a:t>
            </a:r>
          </a:p>
          <a:p>
            <a:pPr lvl="2"/>
            <a:r>
              <a:rPr lang="en-US" dirty="0"/>
              <a:t>Who is responsible for fixing it?</a:t>
            </a:r>
          </a:p>
          <a:p>
            <a:r>
              <a:rPr lang="en-US" dirty="0"/>
              <a:t>Someone should be watching the test suite</a:t>
            </a:r>
          </a:p>
          <a:p>
            <a:r>
              <a:rPr lang="en-US" dirty="0"/>
              <a:t>When refactoring or adding new features, run a regression suite before check in</a:t>
            </a:r>
          </a:p>
          <a:p>
            <a:pPr lvl="1"/>
            <a:r>
              <a:rPr lang="en-US" dirty="0"/>
              <a:t>Add new regression tests or modify existing ones for the new features</a:t>
            </a:r>
          </a:p>
          <a:p>
            <a:r>
              <a:rPr lang="en-US" dirty="0"/>
              <a:t>Code review before releasing test suite is useful</a:t>
            </a:r>
          </a:p>
          <a:p>
            <a:pPr lvl="1"/>
            <a:r>
              <a:rPr lang="en-US" dirty="0"/>
              <a:t>Another person may spot issues you didn’t</a:t>
            </a:r>
          </a:p>
          <a:p>
            <a:pPr lvl="1"/>
            <a:r>
              <a:rPr lang="en-US" dirty="0"/>
              <a:t>Incredibly cost-effective</a:t>
            </a:r>
          </a:p>
          <a:p>
            <a:endParaRPr lang="en-US" dirty="0"/>
          </a:p>
        </p:txBody>
      </p:sp>
    </p:spTree>
    <p:extLst>
      <p:ext uri="{BB962C8B-B14F-4D97-AF65-F5344CB8AC3E}">
        <p14:creationId xmlns:p14="http://schemas.microsoft.com/office/powerpoint/2010/main" val="2338338090"/>
      </p:ext>
    </p:extLst>
  </p:cSld>
  <p:clrMapOvr>
    <a:masterClrMapping/>
  </p:clrMapOvr>
  <mc:AlternateContent xmlns:mc="http://schemas.openxmlformats.org/markup-compatibility/2006" xmlns:p14="http://schemas.microsoft.com/office/powerpoint/2010/main">
    <mc:Choice Requires="p14">
      <p:transition spd="slow" p14:dur="2000" advTm="50364"/>
    </mc:Choice>
    <mc:Fallback xmlns="">
      <p:transition spd="slow" advTm="5036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
        <p:nvSpPr>
          <p:cNvPr id="8" name="TextBox 7">
            <a:extLst>
              <a:ext uri="{FF2B5EF4-FFF2-40B4-BE49-F238E27FC236}">
                <a16:creationId xmlns:a16="http://schemas.microsoft.com/office/drawing/2014/main" id="{EB966DA9-C5B9-1E4A-BCC4-A2058E07DCB5}"/>
              </a:ext>
            </a:extLst>
          </p:cNvPr>
          <p:cNvSpPr txBox="1"/>
          <p:nvPr/>
        </p:nvSpPr>
        <p:spPr>
          <a:xfrm>
            <a:off x="1003278" y="5939554"/>
            <a:ext cx="6470978" cy="447815"/>
          </a:xfrm>
          <a:prstGeom prst="rect">
            <a:avLst/>
          </a:prstGeom>
          <a:noFill/>
        </p:spPr>
        <p:txBody>
          <a:bodyPr wrap="square" lIns="118872" tIns="91440" rIns="118872" bIns="91440" rtlCol="0" anchor="ctr" anchorCtr="0">
            <a:spAutoFit/>
          </a:bodyPr>
          <a:lstStyle/>
          <a:p>
            <a:pPr algn="l">
              <a:lnSpc>
                <a:spcPct val="90000"/>
              </a:lnSpc>
            </a:pPr>
            <a:r>
              <a:rPr lang="en-US" sz="1900" b="1" dirty="0">
                <a:solidFill>
                  <a:srgbClr val="92D050"/>
                </a:solidFill>
              </a:rPr>
              <a:t>Interoperability coverage Example Later</a:t>
            </a:r>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250" advTm="68702">
        <p:fade/>
      </p:transition>
    </mc:Choice>
    <mc:Fallback xmlns="">
      <p:transition advTm="68702">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mc:AlternateContent xmlns:mc="http://schemas.openxmlformats.org/markup-compatibility/2006" xmlns:p14="http://schemas.microsoft.com/office/powerpoint/2010/main">
    <mc:Choice Requires="p14">
      <p:transition spd="slow" p14:dur="2000" advTm="73365"/>
    </mc:Choice>
    <mc:Fallback xmlns="">
      <p:transition spd="slow" advTm="7336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1692</TotalTime>
  <Words>1195</Words>
  <Application>Microsoft Macintosh PowerPoint</Application>
  <PresentationFormat>Custom</PresentationFormat>
  <Paragraphs>157</Paragraphs>
  <Slides>13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Arial Black</vt:lpstr>
      <vt:lpstr>Calibri</vt:lpstr>
      <vt:lpstr>Presentations (Wide Screen)</vt:lpstr>
      <vt:lpstr>Software Testing</vt:lpstr>
      <vt:lpstr>License, Citation and Acknowledgements</vt:lpstr>
      <vt:lpstr>Verification</vt:lpstr>
      <vt:lpstr>Stages and types of verification</vt:lpstr>
      <vt:lpstr>Components of Verification</vt:lpstr>
      <vt:lpstr>Why not always use the most stringent testing?</vt:lpstr>
      <vt:lpstr>Good Testing Practices </vt:lpstr>
      <vt:lpstr>How do we determine what other tests are needed?</vt:lpstr>
      <vt:lpstr>Checking coverage Example</vt:lpstr>
      <vt:lpstr>Graphical View of Gcov Output and Tutorials for Code Coverage </vt:lpstr>
      <vt:lpstr>How to build your test suite ?</vt:lpstr>
      <vt:lpstr>Test Development For a New Code</vt:lpstr>
      <vt:lpstr>PowerPoint Presentation</vt:lpstr>
    </vt:vector>
  </TitlesOfParts>
  <Company>ORNL</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Gupta, Rinku K.</cp:lastModifiedBy>
  <cp:revision>371</cp:revision>
  <cp:lastPrinted>2017-11-02T18:35:01Z</cp:lastPrinted>
  <dcterms:created xsi:type="dcterms:W3CDTF">2018-11-06T17:28:56Z</dcterms:created>
  <dcterms:modified xsi:type="dcterms:W3CDTF">2020-10-23T16:54:15Z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